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58" r:id="rId4"/>
    <p:sldId id="257" r:id="rId5"/>
    <p:sldId id="259" r:id="rId6"/>
    <p:sldId id="270" r:id="rId7"/>
    <p:sldId id="271" r:id="rId8"/>
    <p:sldId id="272" r:id="rId9"/>
    <p:sldId id="273" r:id="rId10"/>
    <p:sldId id="260" r:id="rId11"/>
    <p:sldId id="261" r:id="rId12"/>
    <p:sldId id="279" r:id="rId13"/>
    <p:sldId id="282" r:id="rId14"/>
    <p:sldId id="284" r:id="rId15"/>
    <p:sldId id="274" r:id="rId16"/>
    <p:sldId id="262" r:id="rId17"/>
    <p:sldId id="263" r:id="rId18"/>
    <p:sldId id="264" r:id="rId19"/>
    <p:sldId id="265" r:id="rId20"/>
    <p:sldId id="266" r:id="rId21"/>
    <p:sldId id="277" r:id="rId22"/>
    <p:sldId id="278" r:id="rId23"/>
    <p:sldId id="26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F7ACB0-B73D-4D62-A4B4-8F44A9FFAF02}"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A171C-4BEF-452E-ADAA-577859C4AFE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7ACB0-B73D-4D62-A4B4-8F44A9FFAF02}"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A171C-4BEF-452E-ADAA-577859C4AFE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6F7ACB0-B73D-4D62-A4B4-8F44A9FFAF02}"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A171C-4BEF-452E-ADAA-577859C4AFEE}"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7ACB0-B73D-4D62-A4B4-8F44A9FFAF02}"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A171C-4BEF-452E-ADAA-577859C4AFEE}"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7ACB0-B73D-4D62-A4B4-8F44A9FFAF02}"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A171C-4BEF-452E-ADAA-577859C4AFE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6F7ACB0-B73D-4D62-A4B4-8F44A9FFAF02}"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A171C-4BEF-452E-ADAA-577859C4AFEE}"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F7ACB0-B73D-4D62-A4B4-8F44A9FFAF02}" type="datetimeFigureOut">
              <a:rPr lang="en-US" smtClean="0"/>
              <a:t>8/5/2022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BA171C-4BEF-452E-ADAA-577859C4AFE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F7ACB0-B73D-4D62-A4B4-8F44A9FFAF02}" type="datetimeFigureOut">
              <a:rPr lang="en-US" smtClean="0"/>
              <a:t>8/5/2022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BA171C-4BEF-452E-ADAA-577859C4AFE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6F7ACB0-B73D-4D62-A4B4-8F44A9FFAF02}" type="datetimeFigureOut">
              <a:rPr lang="en-US" smtClean="0"/>
              <a:t>8/5/2022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BA171C-4BEF-452E-ADAA-577859C4AFE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6F7ACB0-B73D-4D62-A4B4-8F44A9FFAF02}"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A171C-4BEF-452E-ADAA-577859C4AFEE}"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7ACB0-B73D-4D62-A4B4-8F44A9FFAF02}"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A171C-4BEF-452E-ADAA-577859C4AFEE}"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6F7ACB0-B73D-4D62-A4B4-8F44A9FFAF02}" type="datetimeFigureOut">
              <a:rPr lang="en-US" smtClean="0"/>
              <a:t>8/5/2022</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6BA171C-4BEF-452E-ADAA-577859C4AFEE}"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3295650"/>
          </a:xfrm>
        </p:spPr>
        <p:txBody>
          <a:bodyPr>
            <a:normAutofit/>
          </a:bodyPr>
          <a:lstStyle/>
          <a:p>
            <a:endParaRPr lang="en-US"/>
          </a:p>
        </p:txBody>
      </p:sp>
      <p:sp>
        <p:nvSpPr>
          <p:cNvPr id="3" name="Subtitle 2"/>
          <p:cNvSpPr>
            <a:spLocks noGrp="1"/>
          </p:cNvSpPr>
          <p:nvPr>
            <p:ph type="subTitle" idx="1"/>
          </p:nvPr>
        </p:nvSpPr>
        <p:spPr>
          <a:xfrm>
            <a:off x="1371600" y="4648200"/>
            <a:ext cx="6400800" cy="990600"/>
          </a:xfrm>
        </p:spPr>
        <p:txBody>
          <a:bodyPr/>
          <a:lstStyle/>
          <a:p>
            <a:endParaRPr lang="en-US"/>
          </a:p>
        </p:txBody>
      </p:sp>
      <p:pic>
        <p:nvPicPr>
          <p:cNvPr id="4" name="Picture 3" descr="C:\Users\Admin\Downloads\cong tru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71" y="-32657"/>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38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6049962"/>
          </a:xfrm>
        </p:spPr>
        <p:txBody>
          <a:bodyPr>
            <a:noAutofit/>
          </a:bodyPr>
          <a:lstStyle/>
          <a:p>
            <a:pPr algn="l"/>
            <a:r>
              <a:rPr lang="fr-FR">
                <a:solidFill>
                  <a:srgbClr val="002060"/>
                </a:solidFill>
                <a:latin typeface="Times New Roman" pitchFamily="18" charset="0"/>
                <a:cs typeface="Times New Roman" pitchFamily="18" charset="0"/>
              </a:rPr>
              <a:t>- Là hiện tượng xã hội bao gồm những hành vi sai lệch chuẩn mực xã hội, vi phạm đạo đức và pháp luật, gây hậu quả xấu về mọi mặt đối với đời sống xã hội.</a:t>
            </a:r>
            <a:r>
              <a:rPr lang="en-US">
                <a:solidFill>
                  <a:srgbClr val="002060"/>
                </a:solidFill>
                <a:latin typeface="Times New Roman" pitchFamily="18" charset="0"/>
                <a:cs typeface="Times New Roman" pitchFamily="18" charset="0"/>
              </a:rPr>
              <a:t/>
            </a:r>
            <a:br>
              <a:rPr lang="en-US">
                <a:solidFill>
                  <a:srgbClr val="002060"/>
                </a:solidFill>
                <a:latin typeface="Times New Roman" pitchFamily="18" charset="0"/>
                <a:cs typeface="Times New Roman" pitchFamily="18" charset="0"/>
              </a:rPr>
            </a:br>
            <a:r>
              <a:rPr lang="fr-FR">
                <a:solidFill>
                  <a:srgbClr val="002060"/>
                </a:solidFill>
                <a:latin typeface="Times New Roman" pitchFamily="18" charset="0"/>
                <a:cs typeface="Times New Roman" pitchFamily="18" charset="0"/>
              </a:rPr>
              <a:t>-Có nhiều tệ nạn xã hội </a:t>
            </a:r>
            <a:r>
              <a:rPr lang="fr-FR" smtClean="0">
                <a:solidFill>
                  <a:srgbClr val="002060"/>
                </a:solidFill>
                <a:latin typeface="Times New Roman" pitchFamily="18" charset="0"/>
                <a:cs typeface="Times New Roman" pitchFamily="18" charset="0"/>
              </a:rPr>
              <a:t>như:cờ </a:t>
            </a:r>
            <a:r>
              <a:rPr lang="fr-FR">
                <a:solidFill>
                  <a:srgbClr val="002060"/>
                </a:solidFill>
                <a:latin typeface="Times New Roman" pitchFamily="18" charset="0"/>
                <a:cs typeface="Times New Roman" pitchFamily="18" charset="0"/>
              </a:rPr>
              <a:t>bạc,ma túy,mại </a:t>
            </a:r>
            <a:r>
              <a:rPr lang="fr-FR" smtClean="0">
                <a:solidFill>
                  <a:srgbClr val="002060"/>
                </a:solidFill>
                <a:latin typeface="Times New Roman" pitchFamily="18" charset="0"/>
                <a:cs typeface="Times New Roman" pitchFamily="18" charset="0"/>
              </a:rPr>
              <a:t>dâm,mê tín dị đoan,bia rượu,nghiện game...</a:t>
            </a:r>
            <a:r>
              <a:rPr lang="en-US">
                <a:solidFill>
                  <a:srgbClr val="002060"/>
                </a:solidFill>
                <a:latin typeface="Times New Roman" pitchFamily="18" charset="0"/>
                <a:cs typeface="Times New Roman" pitchFamily="18" charset="0"/>
              </a:rPr>
              <a:t/>
            </a:r>
            <a:br>
              <a:rPr lang="en-US">
                <a:solidFill>
                  <a:srgbClr val="002060"/>
                </a:solidFill>
                <a:latin typeface="Times New Roman" pitchFamily="18" charset="0"/>
                <a:cs typeface="Times New Roman" pitchFamily="18" charset="0"/>
              </a:rPr>
            </a:br>
            <a:endParaRPr lang="en-US">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19340779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r>
              <a:rPr lang="fr-FR" b="1" u="sng">
                <a:solidFill>
                  <a:srgbClr val="7030A0"/>
                </a:solidFill>
                <a:latin typeface="Times New Roman" pitchFamily="18" charset="0"/>
                <a:cs typeface="Times New Roman" pitchFamily="18" charset="0"/>
              </a:rPr>
              <a:t>2- Tác hại của tệ nạn xã hội.</a:t>
            </a:r>
            <a:r>
              <a:rPr lang="en-US">
                <a:solidFill>
                  <a:srgbClr val="7030A0"/>
                </a:solidFill>
                <a:latin typeface="Times New Roman" pitchFamily="18" charset="0"/>
                <a:cs typeface="Times New Roman" pitchFamily="18" charset="0"/>
              </a:rPr>
              <a:t/>
            </a:r>
            <a:br>
              <a:rPr lang="en-US">
                <a:solidFill>
                  <a:srgbClr val="7030A0"/>
                </a:solidFill>
                <a:latin typeface="Times New Roman" pitchFamily="18" charset="0"/>
                <a:cs typeface="Times New Roman" pitchFamily="18" charset="0"/>
              </a:rPr>
            </a:br>
            <a:endParaRPr lang="en-US">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41680105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endParaRPr lang="en-US"/>
          </a:p>
        </p:txBody>
      </p:sp>
      <p:pic>
        <p:nvPicPr>
          <p:cNvPr id="3" name="Picture 2" descr="TÃ¡c háº¡á» cá»§a tá» náº¡n xÃ£ há»i Äá»i vá»i cÃ¡ nhÃ¢n, gia ÄÃ¬nh vÃ  xÃ£ há»i"/>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10600" cy="6324600"/>
          </a:xfrm>
          <a:prstGeom prst="rect">
            <a:avLst/>
          </a:prstGeom>
          <a:noFill/>
          <a:ln>
            <a:noFill/>
          </a:ln>
        </p:spPr>
      </p:pic>
    </p:spTree>
    <p:extLst>
      <p:ext uri="{BB962C8B-B14F-4D97-AF65-F5344CB8AC3E}">
        <p14:creationId xmlns:p14="http://schemas.microsoft.com/office/powerpoint/2010/main" val="2772055769"/>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endParaRPr lang="en-US"/>
          </a:p>
        </p:txBody>
      </p:sp>
      <p:pic>
        <p:nvPicPr>
          <p:cNvPr id="3" name="Picture 2" descr="Cá»¥c PhÃ²ng chá»ng tá» náº¡n xÃ£ há»i"/>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458199" cy="6400799"/>
          </a:xfrm>
          <a:prstGeom prst="rect">
            <a:avLst/>
          </a:prstGeom>
          <a:noFill/>
          <a:ln>
            <a:noFill/>
          </a:ln>
        </p:spPr>
      </p:pic>
    </p:spTree>
    <p:extLst>
      <p:ext uri="{BB962C8B-B14F-4D97-AF65-F5344CB8AC3E}">
        <p14:creationId xmlns:p14="http://schemas.microsoft.com/office/powerpoint/2010/main" val="9041053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lstStyle/>
          <a:p>
            <a:endParaRPr lang="en-US"/>
          </a:p>
        </p:txBody>
      </p:sp>
      <p:pic>
        <p:nvPicPr>
          <p:cNvPr id="3" name="Picture 2" descr="Ká»³ 6: Nhá»¯ng tÃ¡c háº¡i khá»§ng khiáº¿p cá»§a viá»c nghiá»n ma tÃºy"/>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6248400"/>
          </a:xfrm>
          <a:prstGeom prst="rect">
            <a:avLst/>
          </a:prstGeom>
          <a:noFill/>
          <a:ln>
            <a:noFill/>
          </a:ln>
        </p:spPr>
      </p:pic>
    </p:spTree>
    <p:extLst>
      <p:ext uri="{BB962C8B-B14F-4D97-AF65-F5344CB8AC3E}">
        <p14:creationId xmlns:p14="http://schemas.microsoft.com/office/powerpoint/2010/main" val="39943763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lstStyle/>
          <a:p>
            <a:endParaRPr lang="en-US"/>
          </a:p>
        </p:txBody>
      </p:sp>
      <p:pic>
        <p:nvPicPr>
          <p:cNvPr id="3" name="Picture 2" descr="TÃ¡c háº¡i cá»§a ma tÃºy"/>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763000" cy="6248400"/>
          </a:xfrm>
          <a:prstGeom prst="rect">
            <a:avLst/>
          </a:prstGeom>
          <a:noFill/>
          <a:ln>
            <a:noFill/>
          </a:ln>
        </p:spPr>
      </p:pic>
    </p:spTree>
    <p:extLst>
      <p:ext uri="{BB962C8B-B14F-4D97-AF65-F5344CB8AC3E}">
        <p14:creationId xmlns:p14="http://schemas.microsoft.com/office/powerpoint/2010/main" val="72181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pPr algn="l"/>
            <a:r>
              <a:rPr lang="fr-FR">
                <a:solidFill>
                  <a:srgbClr val="002060"/>
                </a:solidFill>
                <a:latin typeface="Times New Roman" pitchFamily="18" charset="0"/>
                <a:cs typeface="Times New Roman" pitchFamily="18" charset="0"/>
              </a:rPr>
              <a:t>- Ảnh hưởng đến sức khoẻ</a:t>
            </a:r>
            <a:r>
              <a:rPr lang="en-US">
                <a:solidFill>
                  <a:srgbClr val="002060"/>
                </a:solidFill>
                <a:latin typeface="Times New Roman" pitchFamily="18" charset="0"/>
                <a:cs typeface="Times New Roman" pitchFamily="18" charset="0"/>
              </a:rPr>
              <a:t/>
            </a:r>
            <a:br>
              <a:rPr lang="en-US">
                <a:solidFill>
                  <a:srgbClr val="002060"/>
                </a:solidFill>
                <a:latin typeface="Times New Roman" pitchFamily="18" charset="0"/>
                <a:cs typeface="Times New Roman" pitchFamily="18" charset="0"/>
              </a:rPr>
            </a:br>
            <a:r>
              <a:rPr lang="fr-FR">
                <a:solidFill>
                  <a:srgbClr val="002060"/>
                </a:solidFill>
                <a:latin typeface="Times New Roman" pitchFamily="18" charset="0"/>
                <a:cs typeface="Times New Roman" pitchFamily="18" charset="0"/>
              </a:rPr>
              <a:t>- Ảnh hưởng đến tinh thần và đạo đức </a:t>
            </a:r>
            <a:r>
              <a:rPr lang="en-US">
                <a:solidFill>
                  <a:srgbClr val="002060"/>
                </a:solidFill>
                <a:latin typeface="Times New Roman" pitchFamily="18" charset="0"/>
                <a:cs typeface="Times New Roman" pitchFamily="18" charset="0"/>
              </a:rPr>
              <a:t/>
            </a:r>
            <a:br>
              <a:rPr lang="en-US">
                <a:solidFill>
                  <a:srgbClr val="002060"/>
                </a:solidFill>
                <a:latin typeface="Times New Roman" pitchFamily="18" charset="0"/>
                <a:cs typeface="Times New Roman" pitchFamily="18" charset="0"/>
              </a:rPr>
            </a:br>
            <a:r>
              <a:rPr lang="fr-FR">
                <a:solidFill>
                  <a:srgbClr val="002060"/>
                </a:solidFill>
                <a:latin typeface="Times New Roman" pitchFamily="18" charset="0"/>
                <a:cs typeface="Times New Roman" pitchFamily="18" charset="0"/>
              </a:rPr>
              <a:t>- Gia đình tan nát</a:t>
            </a:r>
            <a:r>
              <a:rPr lang="en-US">
                <a:solidFill>
                  <a:srgbClr val="002060"/>
                </a:solidFill>
                <a:latin typeface="Times New Roman" pitchFamily="18" charset="0"/>
                <a:cs typeface="Times New Roman" pitchFamily="18" charset="0"/>
              </a:rPr>
              <a:t/>
            </a:r>
            <a:br>
              <a:rPr lang="en-US">
                <a:solidFill>
                  <a:srgbClr val="002060"/>
                </a:solidFill>
                <a:latin typeface="Times New Roman" pitchFamily="18" charset="0"/>
                <a:cs typeface="Times New Roman" pitchFamily="18" charset="0"/>
              </a:rPr>
            </a:br>
            <a:r>
              <a:rPr lang="fr-FR">
                <a:solidFill>
                  <a:srgbClr val="002060"/>
                </a:solidFill>
                <a:latin typeface="Times New Roman" pitchFamily="18" charset="0"/>
                <a:cs typeface="Times New Roman" pitchFamily="18" charset="0"/>
              </a:rPr>
              <a:t>- Làm thiệt hại về kinh tế</a:t>
            </a:r>
            <a:r>
              <a:rPr lang="en-US">
                <a:solidFill>
                  <a:srgbClr val="002060"/>
                </a:solidFill>
                <a:latin typeface="Times New Roman" pitchFamily="18" charset="0"/>
                <a:cs typeface="Times New Roman" pitchFamily="18" charset="0"/>
              </a:rPr>
              <a:t/>
            </a:r>
            <a:br>
              <a:rPr lang="en-US">
                <a:solidFill>
                  <a:srgbClr val="002060"/>
                </a:solidFill>
                <a:latin typeface="Times New Roman" pitchFamily="18" charset="0"/>
                <a:cs typeface="Times New Roman" pitchFamily="18" charset="0"/>
              </a:rPr>
            </a:br>
            <a:r>
              <a:rPr lang="fr-FR">
                <a:solidFill>
                  <a:srgbClr val="002060"/>
                </a:solidFill>
                <a:latin typeface="Times New Roman" pitchFamily="18" charset="0"/>
                <a:cs typeface="Times New Roman" pitchFamily="18" charset="0"/>
              </a:rPr>
              <a:t>- Trật tự xã hội bị rối loạn</a:t>
            </a:r>
            <a:r>
              <a:rPr lang="en-US">
                <a:solidFill>
                  <a:srgbClr val="002060"/>
                </a:solidFill>
                <a:latin typeface="Times New Roman" pitchFamily="18" charset="0"/>
                <a:cs typeface="Times New Roman" pitchFamily="18" charset="0"/>
              </a:rPr>
              <a:t/>
            </a:r>
            <a:br>
              <a:rPr lang="en-US">
                <a:solidFill>
                  <a:srgbClr val="002060"/>
                </a:solidFill>
                <a:latin typeface="Times New Roman" pitchFamily="18" charset="0"/>
                <a:cs typeface="Times New Roman" pitchFamily="18" charset="0"/>
              </a:rPr>
            </a:br>
            <a:r>
              <a:rPr lang="fr-FR">
                <a:solidFill>
                  <a:srgbClr val="002060"/>
                </a:solidFill>
                <a:latin typeface="Times New Roman" pitchFamily="18" charset="0"/>
                <a:cs typeface="Times New Roman" pitchFamily="18" charset="0"/>
              </a:rPr>
              <a:t>- Suy thoái nòi giống, AIDS.</a:t>
            </a:r>
            <a:r>
              <a:rPr lang="en-US">
                <a:solidFill>
                  <a:srgbClr val="002060"/>
                </a:solidFill>
                <a:latin typeface="Times New Roman" pitchFamily="18" charset="0"/>
                <a:cs typeface="Times New Roman" pitchFamily="18" charset="0"/>
              </a:rPr>
              <a:t/>
            </a:r>
            <a:br>
              <a:rPr lang="en-US">
                <a:solidFill>
                  <a:srgbClr val="002060"/>
                </a:solidFill>
                <a:latin typeface="Times New Roman" pitchFamily="18" charset="0"/>
                <a:cs typeface="Times New Roman" pitchFamily="18" charset="0"/>
              </a:rPr>
            </a:br>
            <a:endParaRPr lang="en-US">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74364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r>
              <a:rPr lang="en-US" b="1" i="1" u="sng">
                <a:solidFill>
                  <a:srgbClr val="7030A0"/>
                </a:solidFill>
                <a:latin typeface="Times New Roman" pitchFamily="18" charset="0"/>
                <a:cs typeface="Times New Roman" pitchFamily="18" charset="0"/>
              </a:rPr>
              <a:t>3-</a:t>
            </a:r>
            <a:r>
              <a:rPr lang="en-US" b="1" u="sng">
                <a:solidFill>
                  <a:srgbClr val="7030A0"/>
                </a:solidFill>
                <a:latin typeface="Times New Roman" pitchFamily="18" charset="0"/>
                <a:cs typeface="Times New Roman" pitchFamily="18" charset="0"/>
              </a:rPr>
              <a:t>Những quy định phòng chống tệ nạn xã hội:</a:t>
            </a:r>
            <a:r>
              <a:rPr lang="en-US">
                <a:solidFill>
                  <a:srgbClr val="7030A0"/>
                </a:solidFill>
                <a:latin typeface="Times New Roman" pitchFamily="18" charset="0"/>
                <a:cs typeface="Times New Roman" pitchFamily="18" charset="0"/>
              </a:rPr>
              <a:t/>
            </a:r>
            <a:br>
              <a:rPr lang="en-US">
                <a:solidFill>
                  <a:srgbClr val="7030A0"/>
                </a:solidFill>
                <a:latin typeface="Times New Roman" pitchFamily="18" charset="0"/>
                <a:cs typeface="Times New Roman" pitchFamily="18" charset="0"/>
              </a:rPr>
            </a:br>
            <a:endParaRPr lang="en-US">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003512604"/>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54762"/>
          </a:xfrm>
        </p:spPr>
        <p:txBody>
          <a:bodyPr>
            <a:normAutofit fontScale="90000"/>
          </a:bodyPr>
          <a:lstStyle/>
          <a:p>
            <a:pPr algn="l"/>
            <a:r>
              <a:rPr lang="en-US">
                <a:solidFill>
                  <a:srgbClr val="002060"/>
                </a:solidFill>
              </a:rPr>
              <a:t>- </a:t>
            </a:r>
            <a:r>
              <a:rPr lang="en-US">
                <a:solidFill>
                  <a:srgbClr val="002060"/>
                </a:solidFill>
                <a:latin typeface="Times New Roman" pitchFamily="18" charset="0"/>
                <a:cs typeface="Times New Roman" pitchFamily="18" charset="0"/>
              </a:rPr>
              <a:t>Cấm đánh bạc,tổ chức đánh bạc dưới bất cứ hình thức nào.</a:t>
            </a:r>
            <a:br>
              <a:rPr lang="en-US">
                <a:solidFill>
                  <a:srgbClr val="002060"/>
                </a:solidFill>
                <a:latin typeface="Times New Roman" pitchFamily="18" charset="0"/>
                <a:cs typeface="Times New Roman" pitchFamily="18" charset="0"/>
              </a:rPr>
            </a:br>
            <a:r>
              <a:rPr lang="en-US">
                <a:solidFill>
                  <a:srgbClr val="002060"/>
                </a:solidFill>
                <a:latin typeface="Times New Roman" pitchFamily="18" charset="0"/>
                <a:cs typeface="Times New Roman" pitchFamily="18" charset="0"/>
              </a:rPr>
              <a:t>- Nghiêm cấm sản xuất, vận chuyển, tàng trữ, mua bán, sử dụng, tổ chức sử dụng, lôi kéo, dụ dỗ, cưỡng bức sử dụng ma tuý.</a:t>
            </a:r>
            <a:br>
              <a:rPr lang="en-US">
                <a:solidFill>
                  <a:srgbClr val="002060"/>
                </a:solidFill>
                <a:latin typeface="Times New Roman" pitchFamily="18" charset="0"/>
                <a:cs typeface="Times New Roman" pitchFamily="18" charset="0"/>
              </a:rPr>
            </a:br>
            <a:r>
              <a:rPr lang="en-US">
                <a:solidFill>
                  <a:srgbClr val="002060"/>
                </a:solidFill>
                <a:latin typeface="Times New Roman" pitchFamily="18" charset="0"/>
                <a:cs typeface="Times New Roman" pitchFamily="18" charset="0"/>
              </a:rPr>
              <a:t>- Những người nghiện ma tuý buộc phải cai nghiện. </a:t>
            </a:r>
            <a:br>
              <a:rPr lang="en-US">
                <a:solidFill>
                  <a:srgbClr val="002060"/>
                </a:solidFill>
                <a:latin typeface="Times New Roman" pitchFamily="18" charset="0"/>
                <a:cs typeface="Times New Roman" pitchFamily="18" charset="0"/>
              </a:rPr>
            </a:br>
            <a:r>
              <a:rPr lang="en-US">
                <a:solidFill>
                  <a:srgbClr val="002060"/>
                </a:solidFill>
                <a:latin typeface="Times New Roman" pitchFamily="18" charset="0"/>
                <a:cs typeface="Times New Roman" pitchFamily="18" charset="0"/>
              </a:rPr>
              <a:t>- Nghiêm cấm hành vi mại dâm, dụ dỗ hoặc dẫn dắt mại dâm.</a:t>
            </a:r>
            <a:br>
              <a:rPr lang="en-US">
                <a:solidFill>
                  <a:srgbClr val="002060"/>
                </a:solidFill>
                <a:latin typeface="Times New Roman" pitchFamily="18" charset="0"/>
                <a:cs typeface="Times New Roman" pitchFamily="18" charset="0"/>
              </a:rPr>
            </a:br>
            <a:endParaRPr lang="en-US">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055659194"/>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477000"/>
          </a:xfrm>
        </p:spPr>
        <p:txBody>
          <a:bodyPr>
            <a:noAutofit/>
          </a:bodyPr>
          <a:lstStyle/>
          <a:p>
            <a:pPr algn="l"/>
            <a:r>
              <a:rPr lang="en-US" sz="4000" b="1" i="1">
                <a:solidFill>
                  <a:srgbClr val="002060"/>
                </a:solidFill>
                <a:latin typeface="Times New Roman" pitchFamily="18" charset="0"/>
                <a:cs typeface="Times New Roman" pitchFamily="18" charset="0"/>
              </a:rPr>
              <a:t>* Đối với trẻ em :</a:t>
            </a:r>
            <a:r>
              <a:rPr lang="en-US" sz="4000">
                <a:solidFill>
                  <a:srgbClr val="002060"/>
                </a:solidFill>
                <a:latin typeface="Times New Roman" pitchFamily="18" charset="0"/>
                <a:cs typeface="Times New Roman" pitchFamily="18" charset="0"/>
              </a:rPr>
              <a:t/>
            </a:r>
            <a:br>
              <a:rPr lang="en-US" sz="4000">
                <a:solidFill>
                  <a:srgbClr val="002060"/>
                </a:solidFill>
                <a:latin typeface="Times New Roman" pitchFamily="18" charset="0"/>
                <a:cs typeface="Times New Roman" pitchFamily="18" charset="0"/>
              </a:rPr>
            </a:br>
            <a:r>
              <a:rPr lang="en-US" sz="4000">
                <a:solidFill>
                  <a:srgbClr val="002060"/>
                </a:solidFill>
                <a:latin typeface="Times New Roman" pitchFamily="18" charset="0"/>
                <a:cs typeface="Times New Roman" pitchFamily="18" charset="0"/>
              </a:rPr>
              <a:t>- Không được uống rượu, hút thuốc, đánh bạc, dùng chất kích thích có hại cho sức khoẻ.</a:t>
            </a:r>
            <a:br>
              <a:rPr lang="en-US" sz="4000">
                <a:solidFill>
                  <a:srgbClr val="002060"/>
                </a:solidFill>
                <a:latin typeface="Times New Roman" pitchFamily="18" charset="0"/>
                <a:cs typeface="Times New Roman" pitchFamily="18" charset="0"/>
              </a:rPr>
            </a:br>
            <a:r>
              <a:rPr lang="en-US" sz="4000">
                <a:solidFill>
                  <a:srgbClr val="002060"/>
                </a:solidFill>
                <a:latin typeface="Times New Roman" pitchFamily="18" charset="0"/>
                <a:cs typeface="Times New Roman" pitchFamily="18" charset="0"/>
              </a:rPr>
              <a:t>- Nghiêm cấm dụ dỗ, lôi kéo trẻ em sử dụng các chất trên. </a:t>
            </a:r>
            <a:br>
              <a:rPr lang="en-US" sz="4000">
                <a:solidFill>
                  <a:srgbClr val="002060"/>
                </a:solidFill>
                <a:latin typeface="Times New Roman" pitchFamily="18" charset="0"/>
                <a:cs typeface="Times New Roman" pitchFamily="18" charset="0"/>
              </a:rPr>
            </a:br>
            <a:r>
              <a:rPr lang="en-US" sz="4000">
                <a:solidFill>
                  <a:srgbClr val="002060"/>
                </a:solidFill>
                <a:latin typeface="Times New Roman" pitchFamily="18" charset="0"/>
                <a:cs typeface="Times New Roman" pitchFamily="18" charset="0"/>
              </a:rPr>
              <a:t>- Nghiêm cấm dụ dỗ trẻ em mại dâm, bán hoặc cho trẻ em sử dụng văn hoá phẩm đồi trụy, đồ chơi hoặc chơi trò chơi có hại cho sự phát triển lành mạnh của trẻ.</a:t>
            </a:r>
            <a:br>
              <a:rPr lang="en-US" sz="4000">
                <a:solidFill>
                  <a:srgbClr val="002060"/>
                </a:solidFill>
                <a:latin typeface="Times New Roman" pitchFamily="18" charset="0"/>
                <a:cs typeface="Times New Roman" pitchFamily="18" charset="0"/>
              </a:rPr>
            </a:br>
            <a:endParaRPr lang="en-US" sz="40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204428802"/>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5029199"/>
            <a:ext cx="7408333" cy="1096963"/>
          </a:xfrm>
        </p:spPr>
        <p:txBody>
          <a:bodyPr/>
          <a:lstStyle/>
          <a:p>
            <a:r>
              <a:rPr lang="en-US" b="1" cap="all">
                <a:ln w="0"/>
                <a:solidFill>
                  <a:srgbClr val="002060"/>
                </a:solidFill>
                <a:effectLst>
                  <a:reflection blurRad="12700" stA="50000" endPos="50000" dist="5000" dir="5400000" sy="-100000" rotWithShape="0"/>
                </a:effectLst>
                <a:latin typeface="Times New Roman" pitchFamily="18" charset="0"/>
                <a:cs typeface="Times New Roman" pitchFamily="18" charset="0"/>
              </a:rPr>
              <a:t>GIÁO VIÊN :TRẦN TÚY THUẬN</a:t>
            </a:r>
          </a:p>
          <a:p>
            <a:endParaRPr lang="en-US"/>
          </a:p>
          <a:p>
            <a:endParaRPr lang="en-US"/>
          </a:p>
        </p:txBody>
      </p:sp>
      <p:sp>
        <p:nvSpPr>
          <p:cNvPr id="3" name="Title 2"/>
          <p:cNvSpPr>
            <a:spLocks noGrp="1"/>
          </p:cNvSpPr>
          <p:nvPr>
            <p:ph type="title"/>
          </p:nvPr>
        </p:nvSpPr>
        <p:spPr>
          <a:xfrm>
            <a:off x="457200" y="338328"/>
            <a:ext cx="8229600" cy="4005072"/>
          </a:xfrm>
        </p:spPr>
        <p:txBody>
          <a:bodyPr>
            <a:normAutofit/>
          </a:bodyPr>
          <a:lstStyle/>
          <a:p>
            <a:r>
              <a:rPr lang="en-US" b="1"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CHÀO CÁC EM HỌC SINH ĐẾN VỚI BÀI HỌC </a:t>
            </a:r>
            <a:br>
              <a:rPr lang="en-US" b="1"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br>
            <a:r>
              <a:rPr lang="en-US" b="1"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GDCD LỚP 8</a:t>
            </a:r>
            <a:endParaRPr lang="en-US"/>
          </a:p>
        </p:txBody>
      </p:sp>
    </p:spTree>
    <p:extLst>
      <p:ext uri="{BB962C8B-B14F-4D97-AF65-F5344CB8AC3E}">
        <p14:creationId xmlns:p14="http://schemas.microsoft.com/office/powerpoint/2010/main" val="3310790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en-US" b="1" u="sng">
                <a:solidFill>
                  <a:srgbClr val="7030A0"/>
                </a:solidFill>
                <a:latin typeface="Times New Roman" pitchFamily="18" charset="0"/>
                <a:cs typeface="Times New Roman" pitchFamily="18" charset="0"/>
              </a:rPr>
              <a:t>4.Chúng ta phải làm gì để phòng,chống tệ nạn xã hội.</a:t>
            </a:r>
            <a:r>
              <a:rPr lang="en-US">
                <a:solidFill>
                  <a:srgbClr val="7030A0"/>
                </a:solidFill>
                <a:latin typeface="Times New Roman" pitchFamily="18" charset="0"/>
                <a:cs typeface="Times New Roman" pitchFamily="18" charset="0"/>
              </a:rPr>
              <a:t/>
            </a:r>
            <a:br>
              <a:rPr lang="en-US">
                <a:solidFill>
                  <a:srgbClr val="7030A0"/>
                </a:solidFill>
                <a:latin typeface="Times New Roman" pitchFamily="18" charset="0"/>
                <a:cs typeface="Times New Roman" pitchFamily="18" charset="0"/>
              </a:rPr>
            </a:br>
            <a:endParaRPr lang="en-US">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1806956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endParaRPr lang="en-US"/>
          </a:p>
        </p:txBody>
      </p:sp>
      <p:pic>
        <p:nvPicPr>
          <p:cNvPr id="3" name="Picture 2" descr="Váº­n Äá»ng nhÃ¢n dÃ¢n tham gia phÃ²ng, chá»ng tá» náº¡n xÃ£ há»i - BÃ¡o Phá»¥ Ná»¯"/>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6324600"/>
          </a:xfrm>
          <a:prstGeom prst="rect">
            <a:avLst/>
          </a:prstGeom>
          <a:noFill/>
          <a:ln>
            <a:noFill/>
          </a:ln>
        </p:spPr>
      </p:pic>
    </p:spTree>
    <p:extLst>
      <p:ext uri="{BB962C8B-B14F-4D97-AF65-F5344CB8AC3E}">
        <p14:creationId xmlns:p14="http://schemas.microsoft.com/office/powerpoint/2010/main" val="9989113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endParaRPr lang="en-US"/>
          </a:p>
        </p:txBody>
      </p:sp>
      <p:pic>
        <p:nvPicPr>
          <p:cNvPr id="3" name="Picture 2" descr="NhÃ¢n rá»ng cÃ¡c mÃ´ hÃ¬nh phÃ²ng, chá»ng tá» náº¡n xÃ£ há»i"/>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6400800"/>
          </a:xfrm>
          <a:prstGeom prst="rect">
            <a:avLst/>
          </a:prstGeom>
          <a:noFill/>
          <a:ln>
            <a:noFill/>
          </a:ln>
        </p:spPr>
      </p:pic>
    </p:spTree>
    <p:extLst>
      <p:ext uri="{BB962C8B-B14F-4D97-AF65-F5344CB8AC3E}">
        <p14:creationId xmlns:p14="http://schemas.microsoft.com/office/powerpoint/2010/main" val="2924545475"/>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Autofit/>
          </a:bodyPr>
          <a:lstStyle/>
          <a:p>
            <a:pPr algn="l"/>
            <a:r>
              <a:rPr lang="en-US">
                <a:solidFill>
                  <a:srgbClr val="002060"/>
                </a:solidFill>
                <a:latin typeface="Times New Roman" pitchFamily="18" charset="0"/>
                <a:cs typeface="Times New Roman" pitchFamily="18" charset="0"/>
              </a:rPr>
              <a:t>-Sống giản dị,lành mạnh.</a:t>
            </a:r>
            <a:br>
              <a:rPr lang="en-US">
                <a:solidFill>
                  <a:srgbClr val="002060"/>
                </a:solidFill>
                <a:latin typeface="Times New Roman" pitchFamily="18" charset="0"/>
                <a:cs typeface="Times New Roman" pitchFamily="18" charset="0"/>
              </a:rPr>
            </a:br>
            <a:r>
              <a:rPr lang="en-US">
                <a:solidFill>
                  <a:srgbClr val="002060"/>
                </a:solidFill>
                <a:latin typeface="Times New Roman" pitchFamily="18" charset="0"/>
                <a:cs typeface="Times New Roman" pitchFamily="18" charset="0"/>
              </a:rPr>
              <a:t>-Biết giữ mình để không sa vào tệ nạn xã hội.</a:t>
            </a:r>
            <a:br>
              <a:rPr lang="en-US">
                <a:solidFill>
                  <a:srgbClr val="002060"/>
                </a:solidFill>
                <a:latin typeface="Times New Roman" pitchFamily="18" charset="0"/>
                <a:cs typeface="Times New Roman" pitchFamily="18" charset="0"/>
              </a:rPr>
            </a:br>
            <a:r>
              <a:rPr lang="en-US">
                <a:solidFill>
                  <a:srgbClr val="002060"/>
                </a:solidFill>
                <a:latin typeface="Times New Roman" pitchFamily="18" charset="0"/>
                <a:cs typeface="Times New Roman" pitchFamily="18" charset="0"/>
              </a:rPr>
              <a:t>-Tuân theo quy định của pháp luật.</a:t>
            </a:r>
            <a:br>
              <a:rPr lang="en-US">
                <a:solidFill>
                  <a:srgbClr val="002060"/>
                </a:solidFill>
                <a:latin typeface="Times New Roman" pitchFamily="18" charset="0"/>
                <a:cs typeface="Times New Roman" pitchFamily="18" charset="0"/>
              </a:rPr>
            </a:br>
            <a:r>
              <a:rPr lang="en-US">
                <a:solidFill>
                  <a:srgbClr val="002060"/>
                </a:solidFill>
                <a:latin typeface="Times New Roman" pitchFamily="18" charset="0"/>
                <a:cs typeface="Times New Roman" pitchFamily="18" charset="0"/>
              </a:rPr>
              <a:t>-Tích cực tham gia các hoạt động tuyên truyền phòng chống tệ nạn xã hội trong nhà trường và ở địa phương.</a:t>
            </a:r>
            <a:br>
              <a:rPr lang="en-US">
                <a:solidFill>
                  <a:srgbClr val="002060"/>
                </a:solidFill>
                <a:latin typeface="Times New Roman" pitchFamily="18" charset="0"/>
                <a:cs typeface="Times New Roman" pitchFamily="18" charset="0"/>
              </a:rPr>
            </a:br>
            <a:endParaRPr lang="en-US">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5955243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en-US" b="1" u="sng">
                <a:solidFill>
                  <a:srgbClr val="FF0000"/>
                </a:solidFill>
                <a:latin typeface="Times New Roman" pitchFamily="18" charset="0"/>
                <a:cs typeface="Times New Roman" pitchFamily="18" charset="0"/>
              </a:rPr>
              <a:t>BÀI 13</a:t>
            </a:r>
            <a:r>
              <a:rPr lang="en-US">
                <a:solidFill>
                  <a:srgbClr val="FF0000"/>
                </a:solidFill>
                <a:latin typeface="Times New Roman" pitchFamily="18" charset="0"/>
                <a:cs typeface="Times New Roman" pitchFamily="18" charset="0"/>
              </a:rPr>
              <a:t/>
            </a:r>
            <a:br>
              <a:rPr lang="en-US">
                <a:solidFill>
                  <a:srgbClr val="FF0000"/>
                </a:solidFill>
                <a:latin typeface="Times New Roman" pitchFamily="18" charset="0"/>
                <a:cs typeface="Times New Roman" pitchFamily="18" charset="0"/>
              </a:rPr>
            </a:br>
            <a:r>
              <a:rPr lang="en-US" b="1">
                <a:solidFill>
                  <a:srgbClr val="FF0000"/>
                </a:solidFill>
                <a:latin typeface="Times New Roman" pitchFamily="18" charset="0"/>
                <a:cs typeface="Times New Roman" pitchFamily="18" charset="0"/>
              </a:rPr>
              <a:t>PHÒNG, CHỐNG TỆ NẠN </a:t>
            </a:r>
            <a:r>
              <a:rPr lang="en-US" b="1" smtClean="0">
                <a:solidFill>
                  <a:srgbClr val="FF0000"/>
                </a:solidFill>
                <a:latin typeface="Times New Roman" pitchFamily="18" charset="0"/>
                <a:cs typeface="Times New Roman" pitchFamily="18" charset="0"/>
              </a:rPr>
              <a:t/>
            </a:r>
            <a:br>
              <a:rPr lang="en-US" b="1"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XÃ </a:t>
            </a:r>
            <a:r>
              <a:rPr lang="en-US" b="1">
                <a:solidFill>
                  <a:srgbClr val="FF0000"/>
                </a:solidFill>
                <a:latin typeface="Times New Roman" pitchFamily="18" charset="0"/>
                <a:cs typeface="Times New Roman" pitchFamily="18" charset="0"/>
              </a:rPr>
              <a:t>HỘI</a:t>
            </a:r>
            <a:r>
              <a:rPr lang="en-US">
                <a:solidFill>
                  <a:srgbClr val="FF0000"/>
                </a:solidFill>
                <a:latin typeface="Times New Roman" pitchFamily="18" charset="0"/>
                <a:cs typeface="Times New Roman" pitchFamily="18" charset="0"/>
              </a:rPr>
              <a:t/>
            </a:r>
            <a:br>
              <a:rPr lang="en-US">
                <a:solidFill>
                  <a:srgbClr val="FF0000"/>
                </a:solidFill>
                <a:latin typeface="Times New Roman" pitchFamily="18" charset="0"/>
                <a:cs typeface="Times New Roman" pitchFamily="18" charset="0"/>
              </a:rPr>
            </a:br>
            <a:endParaRPr lang="en-US">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6049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143250"/>
          </a:xfrm>
        </p:spPr>
        <p:txBody>
          <a:bodyPr>
            <a:normAutofit/>
          </a:bodyPr>
          <a:lstStyle/>
          <a:p>
            <a:r>
              <a:rPr lang="en-US" b="1" u="sng" smtClean="0">
                <a:solidFill>
                  <a:srgbClr val="FF0000"/>
                </a:solidFill>
                <a:latin typeface="Times New Roman" pitchFamily="18" charset="0"/>
                <a:cs typeface="Times New Roman" pitchFamily="18" charset="0"/>
              </a:rPr>
              <a:t>I. Đặt vấn đề (Học sinh đọc sách giáo khoa)</a:t>
            </a:r>
            <a:r>
              <a:rPr lang="en-US" smtClean="0">
                <a:solidFill>
                  <a:srgbClr val="FF0000"/>
                </a:solidFill>
              </a:rPr>
              <a:t/>
            </a:r>
            <a:br>
              <a:rPr lang="en-US" smtClean="0">
                <a:solidFill>
                  <a:srgbClr val="FF0000"/>
                </a:solidFill>
              </a:rPr>
            </a:br>
            <a:endParaRPr lang="en-US">
              <a:solidFill>
                <a:srgbClr val="FF0000"/>
              </a:solidFill>
            </a:endParaRPr>
          </a:p>
        </p:txBody>
      </p:sp>
      <p:sp>
        <p:nvSpPr>
          <p:cNvPr id="3" name="Subtitle 2"/>
          <p:cNvSpPr>
            <a:spLocks noGrp="1"/>
          </p:cNvSpPr>
          <p:nvPr>
            <p:ph type="subTitle" idx="1"/>
          </p:nvPr>
        </p:nvSpPr>
        <p:spPr>
          <a:xfrm>
            <a:off x="762000" y="4114800"/>
            <a:ext cx="7620000" cy="1981200"/>
          </a:xfrm>
        </p:spPr>
        <p:txBody>
          <a:bodyPr>
            <a:normAutofit/>
          </a:bodyPr>
          <a:lstStyle/>
          <a:p>
            <a:r>
              <a:rPr lang="en-US" sz="4400" b="1" u="sng" smtClean="0">
                <a:solidFill>
                  <a:srgbClr val="FF0000"/>
                </a:solidFill>
                <a:latin typeface="Times New Roman" pitchFamily="18" charset="0"/>
                <a:cs typeface="Times New Roman" pitchFamily="18" charset="0"/>
              </a:rPr>
              <a:t>II. Nội dung bài học.</a:t>
            </a:r>
            <a:endParaRPr lang="en-US" sz="4400" smtClean="0">
              <a:solidFill>
                <a:srgbClr val="FF0000"/>
              </a:solidFill>
              <a:latin typeface="Times New Roman" pitchFamily="18" charset="0"/>
              <a:cs typeface="Times New Roman" pitchFamily="18" charset="0"/>
            </a:endParaRPr>
          </a:p>
          <a:p>
            <a:endParaRPr lang="en-US" sz="4400"/>
          </a:p>
        </p:txBody>
      </p:sp>
    </p:spTree>
    <p:extLst>
      <p:ext uri="{BB962C8B-B14F-4D97-AF65-F5344CB8AC3E}">
        <p14:creationId xmlns:p14="http://schemas.microsoft.com/office/powerpoint/2010/main" val="46133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fr-FR" b="1" u="sng" smtClean="0">
                <a:solidFill>
                  <a:srgbClr val="7030A0"/>
                </a:solidFill>
                <a:latin typeface="Times New Roman" pitchFamily="18" charset="0"/>
                <a:cs typeface="Times New Roman" pitchFamily="18" charset="0"/>
              </a:rPr>
              <a:t>1-Thế </a:t>
            </a:r>
            <a:r>
              <a:rPr lang="fr-FR" b="1" u="sng">
                <a:solidFill>
                  <a:srgbClr val="7030A0"/>
                </a:solidFill>
                <a:latin typeface="Times New Roman" pitchFamily="18" charset="0"/>
                <a:cs typeface="Times New Roman" pitchFamily="18" charset="0"/>
              </a:rPr>
              <a:t>nào là tệ nạn xã hội ? </a:t>
            </a:r>
            <a:r>
              <a:rPr lang="en-US">
                <a:solidFill>
                  <a:srgbClr val="7030A0"/>
                </a:solidFill>
                <a:latin typeface="Times New Roman" pitchFamily="18" charset="0"/>
                <a:cs typeface="Times New Roman" pitchFamily="18" charset="0"/>
              </a:rPr>
              <a:t/>
            </a:r>
            <a:br>
              <a:rPr lang="en-US">
                <a:solidFill>
                  <a:srgbClr val="7030A0"/>
                </a:solidFill>
                <a:latin typeface="Times New Roman" pitchFamily="18" charset="0"/>
                <a:cs typeface="Times New Roman" pitchFamily="18" charset="0"/>
              </a:rPr>
            </a:br>
            <a:endParaRPr lang="en-US">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404926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endParaRPr lang="en-US"/>
          </a:p>
        </p:txBody>
      </p:sp>
      <p:pic>
        <p:nvPicPr>
          <p:cNvPr id="3" name="Picture 2" descr="NgÄn ngá»«a cÃ¡n bá», Äáº£ng viÃªn sa vÃ o tá» náº¡n xÃ£ há»i - HÃ ná»imá»i"/>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458200" cy="6324600"/>
          </a:xfrm>
          <a:prstGeom prst="rect">
            <a:avLst/>
          </a:prstGeom>
          <a:noFill/>
          <a:ln>
            <a:noFill/>
          </a:ln>
        </p:spPr>
      </p:pic>
    </p:spTree>
    <p:extLst>
      <p:ext uri="{BB962C8B-B14F-4D97-AF65-F5344CB8AC3E}">
        <p14:creationId xmlns:p14="http://schemas.microsoft.com/office/powerpoint/2010/main" val="334440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endParaRPr lang="en-US"/>
          </a:p>
        </p:txBody>
      </p:sp>
      <p:pic>
        <p:nvPicPr>
          <p:cNvPr id="3" name="Picture 2" descr="CÃ¡c nguyÃªn nhÃ¢n dáº«n Äáº¿n tá» táº¡n xÃ£ há»i vÃ  cÃ¡ch kháº¯c phá»¥c - CÃ´ng ty TÆ° váº¥n  PhÃ¡p Luáº­t ThiÃªn Minh"/>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458200" cy="6553200"/>
          </a:xfrm>
          <a:prstGeom prst="rect">
            <a:avLst/>
          </a:prstGeom>
          <a:noFill/>
          <a:ln>
            <a:noFill/>
          </a:ln>
        </p:spPr>
      </p:pic>
    </p:spTree>
    <p:extLst>
      <p:ext uri="{BB962C8B-B14F-4D97-AF65-F5344CB8AC3E}">
        <p14:creationId xmlns:p14="http://schemas.microsoft.com/office/powerpoint/2010/main" val="231129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endParaRPr lang="en-US"/>
          </a:p>
        </p:txBody>
      </p:sp>
      <p:pic>
        <p:nvPicPr>
          <p:cNvPr id="3" name="Picture 2" descr="HÃ£y nÃ³i khÃ´ng vá»i cÃ¡c tá» náº¡n xÃ£ há»i (bÃ i hay) - HocTotNguVan.vn"/>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534400" cy="6400800"/>
          </a:xfrm>
          <a:prstGeom prst="rect">
            <a:avLst/>
          </a:prstGeom>
          <a:noFill/>
          <a:ln>
            <a:noFill/>
          </a:ln>
        </p:spPr>
      </p:pic>
    </p:spTree>
    <p:extLst>
      <p:ext uri="{BB962C8B-B14F-4D97-AF65-F5344CB8AC3E}">
        <p14:creationId xmlns:p14="http://schemas.microsoft.com/office/powerpoint/2010/main" val="129066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endParaRPr lang="en-US"/>
          </a:p>
        </p:txBody>
      </p:sp>
      <p:pic>
        <p:nvPicPr>
          <p:cNvPr id="3" name="Picture 2" descr="BÃ i trá»« mÃª tÃ­n dá» Äoan vÃ¬ má»t xÃ£ há»i vÄn minh - GÃ³c nhÃ¬n &amp;amp;amp; chia sáº»"/>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610600" cy="6400800"/>
          </a:xfrm>
          <a:prstGeom prst="rect">
            <a:avLst/>
          </a:prstGeom>
          <a:noFill/>
          <a:ln>
            <a:noFill/>
          </a:ln>
        </p:spPr>
      </p:pic>
    </p:spTree>
    <p:extLst>
      <p:ext uri="{BB962C8B-B14F-4D97-AF65-F5344CB8AC3E}">
        <p14:creationId xmlns:p14="http://schemas.microsoft.com/office/powerpoint/2010/main" val="26369414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68</TotalTime>
  <Words>147</Words>
  <Application>Microsoft Office PowerPoint</Application>
  <PresentationFormat>On-screen Show (4:3)</PresentationFormat>
  <Paragraphs>14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Waveform</vt:lpstr>
      <vt:lpstr>PowerPoint Presentation</vt:lpstr>
      <vt:lpstr>CHÀO CÁC EM HỌC SINH ĐẾN VỚI BÀI HỌC  GDCD LỚP 8</vt:lpstr>
      <vt:lpstr>BÀI 13 PHÒNG, CHỐNG TỆ NẠN  XÃ HỘI </vt:lpstr>
      <vt:lpstr>I. Đặt vấn đề (Học sinh đọc sách giáo khoa) </vt:lpstr>
      <vt:lpstr>1-Thế nào là tệ nạn xã hội ?  </vt:lpstr>
      <vt:lpstr>PowerPoint Presentation</vt:lpstr>
      <vt:lpstr>PowerPoint Presentation</vt:lpstr>
      <vt:lpstr>PowerPoint Presentation</vt:lpstr>
      <vt:lpstr>PowerPoint Presentation</vt:lpstr>
      <vt:lpstr>- Là hiện tượng xã hội bao gồm những hành vi sai lệch chuẩn mực xã hội, vi phạm đạo đức và pháp luật, gây hậu quả xấu về mọi mặt đối với đời sống xã hội. -Có nhiều tệ nạn xã hội như:cờ bạc,ma túy,mại dâm,mê tín dị đoan,bia rượu,nghiện game... </vt:lpstr>
      <vt:lpstr>2- Tác hại của tệ nạn xã hội. </vt:lpstr>
      <vt:lpstr>PowerPoint Presentation</vt:lpstr>
      <vt:lpstr>PowerPoint Presentation</vt:lpstr>
      <vt:lpstr>PowerPoint Presentation</vt:lpstr>
      <vt:lpstr>PowerPoint Presentation</vt:lpstr>
      <vt:lpstr>- Ảnh hưởng đến sức khoẻ - Ảnh hưởng đến tinh thần và đạo đức  - Gia đình tan nát - Làm thiệt hại về kinh tế - Trật tự xã hội bị rối loạn - Suy thoái nòi giống, AIDS. </vt:lpstr>
      <vt:lpstr>3-Những quy định phòng chống tệ nạn xã hội: </vt:lpstr>
      <vt:lpstr>- Cấm đánh bạc,tổ chức đánh bạc dưới bất cứ hình thức nào. - Nghiêm cấm sản xuất, vận chuyển, tàng trữ, mua bán, sử dụng, tổ chức sử dụng, lôi kéo, dụ dỗ, cưỡng bức sử dụng ma tuý. - Những người nghiện ma tuý buộc phải cai nghiện.  - Nghiêm cấm hành vi mại dâm, dụ dỗ hoặc dẫn dắt mại dâm. </vt:lpstr>
      <vt:lpstr>* Đối với trẻ em : - Không được uống rượu, hút thuốc, đánh bạc, dùng chất kích thích có hại cho sức khoẻ. - Nghiêm cấm dụ dỗ, lôi kéo trẻ em sử dụng các chất trên.  - Nghiêm cấm dụ dỗ trẻ em mại dâm, bán hoặc cho trẻ em sử dụng văn hoá phẩm đồi trụy, đồ chơi hoặc chơi trò chơi có hại cho sự phát triển lành mạnh của trẻ. </vt:lpstr>
      <vt:lpstr>4.Chúng ta phải làm gì để phòng,chống tệ nạn xã hội. </vt:lpstr>
      <vt:lpstr>PowerPoint Presentation</vt:lpstr>
      <vt:lpstr>PowerPoint Presentation</vt:lpstr>
      <vt:lpstr>-Sống giản dị,lành mạnh. -Biết giữ mình để không sa vào tệ nạn xã hội. -Tuân theo quy định của pháp luật. -Tích cực tham gia các hoạt động tuyên truyền phòng chống tệ nạn xã hội trong nhà trường và ở địa phương.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CÁC EM HỌC SINH ĐẾN VỚI BÀI HỌC  GDCD LỚP 8</dc:title>
  <dc:creator>Admin</dc:creator>
  <cp:lastModifiedBy>Admin</cp:lastModifiedBy>
  <cp:revision>10</cp:revision>
  <dcterms:created xsi:type="dcterms:W3CDTF">2022-01-02T12:54:31Z</dcterms:created>
  <dcterms:modified xsi:type="dcterms:W3CDTF">2022-08-05T13:14:25Z</dcterms:modified>
</cp:coreProperties>
</file>